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5"/>
  </p:notesMasterIdLst>
  <p:sldIdLst>
    <p:sldId id="291" r:id="rId5"/>
    <p:sldId id="306" r:id="rId6"/>
    <p:sldId id="298" r:id="rId7"/>
    <p:sldId id="308" r:id="rId8"/>
    <p:sldId id="299" r:id="rId9"/>
    <p:sldId id="300" r:id="rId10"/>
    <p:sldId id="311" r:id="rId11"/>
    <p:sldId id="309" r:id="rId12"/>
    <p:sldId id="288" r:id="rId13"/>
    <p:sldId id="273" r:id="rId14"/>
  </p:sldIdLst>
  <p:sldSz cx="13716000" cy="10287000"/>
  <p:notesSz cx="7010400" cy="92964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 Classic Bold" panose="020B0604020202020204" charset="0"/>
      <p:regular r:id="rId20"/>
      <p:bold r:id="rId21"/>
    </p:embeddedFont>
    <p:embeddedFont>
      <p:font typeface="Montserrat Light" panose="00000400000000000000" pitchFamily="2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0E4B73-C437-5638-6FDB-2BE89576C572}" name="Sara Bachez" initials="SB" userId="S::sbachez@ccfc.ca.gov::95cc8918-21f1-412b-9036-1c167056b50d" providerId="AD"/>
  <p188:author id="{A670F57F-4304-D456-2AAC-6C6E6236E195}" name="Suzy Costa Darrow" initials="SCD" userId="S::scosta@ccfc.ca.gov::ec29e3c0-cc24-41db-a23b-3dbcb26bd88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B33"/>
    <a:srgbClr val="009F4B"/>
    <a:srgbClr val="0066B4"/>
    <a:srgbClr val="5392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0719" autoAdjust="0"/>
  </p:normalViewPr>
  <p:slideViewPr>
    <p:cSldViewPr snapToGrid="0">
      <p:cViewPr varScale="1">
        <p:scale>
          <a:sx n="27" d="100"/>
          <a:sy n="27" d="100"/>
        </p:scale>
        <p:origin x="756" y="66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-43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Moreau" userId="fda1b553-87d5-40f3-9a55-85225635bb9a" providerId="ADAL" clId="{A3F778A4-715F-47E2-919A-FDCDB23A30E8}"/>
    <pc:docChg chg="modSld">
      <pc:chgData name="Lisa Moreau" userId="fda1b553-87d5-40f3-9a55-85225635bb9a" providerId="ADAL" clId="{A3F778A4-715F-47E2-919A-FDCDB23A30E8}" dt="2023-08-08T23:31:23.441" v="175" actId="729"/>
      <pc:docMkLst>
        <pc:docMk/>
      </pc:docMkLst>
      <pc:sldChg chg="modSp mod">
        <pc:chgData name="Lisa Moreau" userId="fda1b553-87d5-40f3-9a55-85225635bb9a" providerId="ADAL" clId="{A3F778A4-715F-47E2-919A-FDCDB23A30E8}" dt="2023-08-08T23:23:00.491" v="173"/>
        <pc:sldMkLst>
          <pc:docMk/>
          <pc:sldMk cId="3321394746" sldId="273"/>
        </pc:sldMkLst>
        <pc:spChg chg="mod ord">
          <ac:chgData name="Lisa Moreau" userId="fda1b553-87d5-40f3-9a55-85225635bb9a" providerId="ADAL" clId="{A3F778A4-715F-47E2-919A-FDCDB23A30E8}" dt="2023-08-08T23:23:00.491" v="173"/>
          <ac:spMkLst>
            <pc:docMk/>
            <pc:sldMk cId="3321394746" sldId="273"/>
            <ac:spMk id="3" creationId="{00000000-0000-0000-0000-000000000000}"/>
          </ac:spMkLst>
        </pc:spChg>
      </pc:sldChg>
      <pc:sldChg chg="modSp mod">
        <pc:chgData name="Lisa Moreau" userId="fda1b553-87d5-40f3-9a55-85225635bb9a" providerId="ADAL" clId="{A3F778A4-715F-47E2-919A-FDCDB23A30E8}" dt="2023-08-08T23:20:38.924" v="167" actId="962"/>
        <pc:sldMkLst>
          <pc:docMk/>
          <pc:sldMk cId="3785477568" sldId="288"/>
        </pc:sldMkLst>
        <pc:spChg chg="mod">
          <ac:chgData name="Lisa Moreau" userId="fda1b553-87d5-40f3-9a55-85225635bb9a" providerId="ADAL" clId="{A3F778A4-715F-47E2-919A-FDCDB23A30E8}" dt="2023-08-08T23:17:45.851" v="10" actId="33553"/>
          <ac:spMkLst>
            <pc:docMk/>
            <pc:sldMk cId="3785477568" sldId="288"/>
            <ac:spMk id="3" creationId="{00000000-0000-0000-0000-000000000000}"/>
          </ac:spMkLst>
        </pc:spChg>
        <pc:picChg chg="mod">
          <ac:chgData name="Lisa Moreau" userId="fda1b553-87d5-40f3-9a55-85225635bb9a" providerId="ADAL" clId="{A3F778A4-715F-47E2-919A-FDCDB23A30E8}" dt="2023-08-08T23:20:38.924" v="167" actId="962"/>
          <ac:picMkLst>
            <pc:docMk/>
            <pc:sldMk cId="3785477568" sldId="288"/>
            <ac:picMk id="8" creationId="{73333524-B106-4544-C695-5B3C91CF7E97}"/>
          </ac:picMkLst>
        </pc:picChg>
      </pc:sldChg>
      <pc:sldChg chg="modSp mod">
        <pc:chgData name="Lisa Moreau" userId="fda1b553-87d5-40f3-9a55-85225635bb9a" providerId="ADAL" clId="{A3F778A4-715F-47E2-919A-FDCDB23A30E8}" dt="2023-08-08T23:17:05.059" v="2" actId="33553"/>
        <pc:sldMkLst>
          <pc:docMk/>
          <pc:sldMk cId="1786228193" sldId="291"/>
        </pc:sldMkLst>
        <pc:spChg chg="mod">
          <ac:chgData name="Lisa Moreau" userId="fda1b553-87d5-40f3-9a55-85225635bb9a" providerId="ADAL" clId="{A3F778A4-715F-47E2-919A-FDCDB23A30E8}" dt="2023-08-08T23:17:05.059" v="2" actId="33553"/>
          <ac:spMkLst>
            <pc:docMk/>
            <pc:sldMk cId="1786228193" sldId="291"/>
            <ac:spMk id="3" creationId="{00000000-0000-0000-0000-000000000000}"/>
          </ac:spMkLst>
        </pc:spChg>
        <pc:picChg chg="mod">
          <ac:chgData name="Lisa Moreau" userId="fda1b553-87d5-40f3-9a55-85225635bb9a" providerId="ADAL" clId="{A3F778A4-715F-47E2-919A-FDCDB23A30E8}" dt="2023-08-08T23:16:42.880" v="0" actId="962"/>
          <ac:picMkLst>
            <pc:docMk/>
            <pc:sldMk cId="1786228193" sldId="291"/>
            <ac:picMk id="2" creationId="{00000000-0000-0000-0000-000000000000}"/>
          </ac:picMkLst>
        </pc:picChg>
      </pc:sldChg>
      <pc:sldChg chg="modSp mod">
        <pc:chgData name="Lisa Moreau" userId="fda1b553-87d5-40f3-9a55-85225635bb9a" providerId="ADAL" clId="{A3F778A4-715F-47E2-919A-FDCDB23A30E8}" dt="2023-08-08T23:17:22.613" v="4" actId="33553"/>
        <pc:sldMkLst>
          <pc:docMk/>
          <pc:sldMk cId="3364196042" sldId="298"/>
        </pc:sldMkLst>
        <pc:spChg chg="mod">
          <ac:chgData name="Lisa Moreau" userId="fda1b553-87d5-40f3-9a55-85225635bb9a" providerId="ADAL" clId="{A3F778A4-715F-47E2-919A-FDCDB23A30E8}" dt="2023-08-08T23:17:22.613" v="4" actId="33553"/>
          <ac:spMkLst>
            <pc:docMk/>
            <pc:sldMk cId="3364196042" sldId="298"/>
            <ac:spMk id="3" creationId="{00000000-0000-0000-0000-000000000000}"/>
          </ac:spMkLst>
        </pc:spChg>
      </pc:sldChg>
      <pc:sldChg chg="modSp mod modShow">
        <pc:chgData name="Lisa Moreau" userId="fda1b553-87d5-40f3-9a55-85225635bb9a" providerId="ADAL" clId="{A3F778A4-715F-47E2-919A-FDCDB23A30E8}" dt="2023-08-08T23:31:23.441" v="175" actId="729"/>
        <pc:sldMkLst>
          <pc:docMk/>
          <pc:sldMk cId="341749517" sldId="299"/>
        </pc:sldMkLst>
        <pc:spChg chg="mod">
          <ac:chgData name="Lisa Moreau" userId="fda1b553-87d5-40f3-9a55-85225635bb9a" providerId="ADAL" clId="{A3F778A4-715F-47E2-919A-FDCDB23A30E8}" dt="2023-08-08T23:17:30.362" v="6" actId="33553"/>
          <ac:spMkLst>
            <pc:docMk/>
            <pc:sldMk cId="341749517" sldId="299"/>
            <ac:spMk id="3" creationId="{00000000-0000-0000-0000-000000000000}"/>
          </ac:spMkLst>
        </pc:spChg>
      </pc:sldChg>
      <pc:sldChg chg="modSp mod">
        <pc:chgData name="Lisa Moreau" userId="fda1b553-87d5-40f3-9a55-85225635bb9a" providerId="ADAL" clId="{A3F778A4-715F-47E2-919A-FDCDB23A30E8}" dt="2023-08-08T23:17:33.127" v="7" actId="33553"/>
        <pc:sldMkLst>
          <pc:docMk/>
          <pc:sldMk cId="1854234052" sldId="300"/>
        </pc:sldMkLst>
        <pc:spChg chg="mod">
          <ac:chgData name="Lisa Moreau" userId="fda1b553-87d5-40f3-9a55-85225635bb9a" providerId="ADAL" clId="{A3F778A4-715F-47E2-919A-FDCDB23A30E8}" dt="2023-08-08T23:17:33.127" v="7" actId="33553"/>
          <ac:spMkLst>
            <pc:docMk/>
            <pc:sldMk cId="1854234052" sldId="300"/>
            <ac:spMk id="3" creationId="{00000000-0000-0000-0000-000000000000}"/>
          </ac:spMkLst>
        </pc:spChg>
      </pc:sldChg>
      <pc:sldChg chg="modSp mod">
        <pc:chgData name="Lisa Moreau" userId="fda1b553-87d5-40f3-9a55-85225635bb9a" providerId="ADAL" clId="{A3F778A4-715F-47E2-919A-FDCDB23A30E8}" dt="2023-08-08T23:17:18.087" v="3" actId="33553"/>
        <pc:sldMkLst>
          <pc:docMk/>
          <pc:sldMk cId="1814159909" sldId="306"/>
        </pc:sldMkLst>
        <pc:spChg chg="mod">
          <ac:chgData name="Lisa Moreau" userId="fda1b553-87d5-40f3-9a55-85225635bb9a" providerId="ADAL" clId="{A3F778A4-715F-47E2-919A-FDCDB23A30E8}" dt="2023-08-08T23:17:18.087" v="3" actId="33553"/>
          <ac:spMkLst>
            <pc:docMk/>
            <pc:sldMk cId="1814159909" sldId="306"/>
            <ac:spMk id="3" creationId="{00000000-0000-0000-0000-000000000000}"/>
          </ac:spMkLst>
        </pc:spChg>
      </pc:sldChg>
      <pc:sldChg chg="modSp mod">
        <pc:chgData name="Lisa Moreau" userId="fda1b553-87d5-40f3-9a55-85225635bb9a" providerId="ADAL" clId="{A3F778A4-715F-47E2-919A-FDCDB23A30E8}" dt="2023-08-08T23:17:26.372" v="5" actId="33553"/>
        <pc:sldMkLst>
          <pc:docMk/>
          <pc:sldMk cId="817239809" sldId="308"/>
        </pc:sldMkLst>
        <pc:spChg chg="mod">
          <ac:chgData name="Lisa Moreau" userId="fda1b553-87d5-40f3-9a55-85225635bb9a" providerId="ADAL" clId="{A3F778A4-715F-47E2-919A-FDCDB23A30E8}" dt="2023-08-08T23:17:26.372" v="5" actId="33553"/>
          <ac:spMkLst>
            <pc:docMk/>
            <pc:sldMk cId="817239809" sldId="308"/>
            <ac:spMk id="3" creationId="{00000000-0000-0000-0000-000000000000}"/>
          </ac:spMkLst>
        </pc:spChg>
      </pc:sldChg>
      <pc:sldChg chg="modSp mod">
        <pc:chgData name="Lisa Moreau" userId="fda1b553-87d5-40f3-9a55-85225635bb9a" providerId="ADAL" clId="{A3F778A4-715F-47E2-919A-FDCDB23A30E8}" dt="2023-08-08T23:17:42.401" v="9" actId="33553"/>
        <pc:sldMkLst>
          <pc:docMk/>
          <pc:sldMk cId="3951204465" sldId="309"/>
        </pc:sldMkLst>
        <pc:spChg chg="mod">
          <ac:chgData name="Lisa Moreau" userId="fda1b553-87d5-40f3-9a55-85225635bb9a" providerId="ADAL" clId="{A3F778A4-715F-47E2-919A-FDCDB23A30E8}" dt="2023-08-08T23:17:42.401" v="9" actId="33553"/>
          <ac:spMkLst>
            <pc:docMk/>
            <pc:sldMk cId="3951204465" sldId="309"/>
            <ac:spMk id="3" creationId="{00000000-0000-0000-0000-000000000000}"/>
          </ac:spMkLst>
        </pc:spChg>
      </pc:sldChg>
      <pc:sldChg chg="modSp mod">
        <pc:chgData name="Lisa Moreau" userId="fda1b553-87d5-40f3-9a55-85225635bb9a" providerId="ADAL" clId="{A3F778A4-715F-47E2-919A-FDCDB23A30E8}" dt="2023-08-08T23:17:39.810" v="8" actId="33553"/>
        <pc:sldMkLst>
          <pc:docMk/>
          <pc:sldMk cId="2870517343" sldId="311"/>
        </pc:sldMkLst>
        <pc:spChg chg="mod">
          <ac:chgData name="Lisa Moreau" userId="fda1b553-87d5-40f3-9a55-85225635bb9a" providerId="ADAL" clId="{A3F778A4-715F-47E2-919A-FDCDB23A30E8}" dt="2023-08-08T23:17:39.810" v="8" actId="33553"/>
          <ac:spMkLst>
            <pc:docMk/>
            <pc:sldMk cId="2870517343" sldId="311"/>
            <ac:spMk id="3" creationId="{00000000-0000-0000-0000-000000000000}"/>
          </ac:spMkLst>
        </pc:spChg>
        <pc:picChg chg="mod">
          <ac:chgData name="Lisa Moreau" userId="fda1b553-87d5-40f3-9a55-85225635bb9a" providerId="ADAL" clId="{A3F778A4-715F-47E2-919A-FDCDB23A30E8}" dt="2023-08-08T23:16:57.537" v="1" actId="962"/>
          <ac:picMkLst>
            <pc:docMk/>
            <pc:sldMk cId="2870517343" sldId="311"/>
            <ac:picMk id="6" creationId="{CC89F7A8-CA84-4C28-5056-CDD029400C9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7AA287-F4BD-CF43-A0FA-A0030C494C41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958C206-A868-E04D-8F69-1101277B9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7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C206-A868-E04D-8F69-1101277B9F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52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C206-A868-E04D-8F69-1101277B9F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25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C206-A868-E04D-8F69-1101277B9F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25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C206-A868-E04D-8F69-1101277B9F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61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C206-A868-E04D-8F69-1101277B9F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13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C206-A868-E04D-8F69-1101277B9F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67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C206-A868-E04D-8F69-1101277B9F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29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C206-A868-E04D-8F69-1101277B9F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84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Montserrat Light"/>
                <a:cs typeface="Arial"/>
              </a:rPr>
              <a:t>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C206-A868-E04D-8F69-1101277B9F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64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8C206-A868-E04D-8F69-1101277B9F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14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0425"/>
            <a:ext cx="58293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86200"/>
            <a:ext cx="48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4643"/>
            <a:ext cx="1543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43"/>
            <a:ext cx="4514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4406905"/>
            <a:ext cx="58293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906714"/>
            <a:ext cx="58293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5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00205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1535113"/>
            <a:ext cx="303014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174875"/>
            <a:ext cx="303014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1535113"/>
            <a:ext cx="303133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2174875"/>
            <a:ext cx="303133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273050"/>
            <a:ext cx="2256235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273055"/>
            <a:ext cx="3833813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435105"/>
            <a:ext cx="2256235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4800600"/>
            <a:ext cx="41148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12775"/>
            <a:ext cx="41148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5367338"/>
            <a:ext cx="41148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05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35635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6356355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635635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622"/>
            <a:ext cx="13716000" cy="10406037"/>
          </a:xfrm>
          <a:prstGeom prst="rect">
            <a:avLst/>
          </a:prstGeom>
        </p:spPr>
      </p:pic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7708210" y="427062"/>
            <a:ext cx="8812869" cy="404456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525" normalizeH="0" baseline="0" noProof="0" dirty="0">
                <a:ln>
                  <a:noFill/>
                </a:ln>
                <a:solidFill>
                  <a:srgbClr val="F01B33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rPr>
              <a:t>Public Policy Advisory Committee</a:t>
            </a:r>
          </a:p>
          <a:p>
            <a:pPr marL="0" marR="0" lvl="0" indent="0" algn="l" defTabSz="914400" rtl="0" eaLnBrk="1" fontAlgn="auto" latinLnBrk="0" hangingPunct="1">
              <a:lnSpc>
                <a:spcPts val="8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525" normalizeH="0" baseline="0" noProof="0" dirty="0">
                <a:ln>
                  <a:noFill/>
                </a:ln>
                <a:solidFill>
                  <a:srgbClr val="F01B33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rPr>
              <a:t>(PPAC)</a:t>
            </a:r>
          </a:p>
        </p:txBody>
      </p:sp>
      <p:pic>
        <p:nvPicPr>
          <p:cNvPr id="7" name="Picture 6" descr="First 5 California Logo">
            <a:extLst>
              <a:ext uri="{FF2B5EF4-FFF2-40B4-BE49-F238E27FC236}">
                <a16:creationId xmlns:a16="http://schemas.microsoft.com/office/drawing/2014/main" id="{64A6EC2E-65E9-A741-BCCD-C86C1D580D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537" y="7847605"/>
            <a:ext cx="5164520" cy="241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28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600" y="1257300"/>
            <a:ext cx="5791384" cy="8463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6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47" normalizeH="0" baseline="0" noProof="0" dirty="0">
                <a:ln>
                  <a:noFill/>
                </a:ln>
                <a:solidFill>
                  <a:srgbClr val="009F4B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rPr>
              <a:t>Thank</a:t>
            </a:r>
            <a:r>
              <a:rPr kumimoji="0" lang="en-US" sz="7500" b="0" i="0" u="none" strike="noStrike" kern="1200" cap="none" spc="47" normalizeH="0" baseline="0" noProof="0" dirty="0">
                <a:ln>
                  <a:noFill/>
                </a:ln>
                <a:solidFill>
                  <a:srgbClr val="53926E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rPr>
              <a:t> </a:t>
            </a:r>
            <a:r>
              <a:rPr kumimoji="0" lang="en-US" sz="7500" b="0" i="0" u="none" strike="noStrike" kern="1200" cap="none" spc="47" normalizeH="0" baseline="0" noProof="0" dirty="0">
                <a:ln>
                  <a:noFill/>
                </a:ln>
                <a:solidFill>
                  <a:srgbClr val="009F4B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rPr>
              <a:t>you!</a:t>
            </a:r>
          </a:p>
        </p:txBody>
      </p:sp>
      <p:pic>
        <p:nvPicPr>
          <p:cNvPr id="2" name="Picture 2" descr="Family with bab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659735"/>
            <a:ext cx="13715998" cy="4967529"/>
          </a:xfrm>
          <a:prstGeom prst="rect">
            <a:avLst/>
          </a:prstGeom>
        </p:spPr>
      </p:pic>
      <p:pic>
        <p:nvPicPr>
          <p:cNvPr id="5" name="Picture 4" descr="First 5 California Logo">
            <a:extLst>
              <a:ext uri="{FF2B5EF4-FFF2-40B4-BE49-F238E27FC236}">
                <a16:creationId xmlns:a16="http://schemas.microsoft.com/office/drawing/2014/main" id="{D1CA4469-F9F0-BC40-903B-05EFA7264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549" y="7523698"/>
            <a:ext cx="5913464" cy="276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94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716000" cy="1714500"/>
          </a:xfrm>
          <a:prstGeom prst="rect">
            <a:avLst/>
          </a:prstGeom>
          <a:solidFill>
            <a:srgbClr val="0066B4"/>
          </a:solidFill>
        </p:spPr>
      </p:sp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474789" y="352474"/>
            <a:ext cx="12578844" cy="7442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4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rPr>
              <a:t>California's Public Policy Processes</a:t>
            </a:r>
          </a:p>
        </p:txBody>
      </p:sp>
      <p:pic>
        <p:nvPicPr>
          <p:cNvPr id="7" name="Picture 6" descr="First 5 California Logo">
            <a:extLst>
              <a:ext uri="{FF2B5EF4-FFF2-40B4-BE49-F238E27FC236}">
                <a16:creationId xmlns:a16="http://schemas.microsoft.com/office/drawing/2014/main" id="{048C370E-4A09-1840-AA7A-C48487225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800" y="8940877"/>
            <a:ext cx="3322664" cy="15526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10FB41-ADA2-0E45-A616-C629769A47E8}"/>
              </a:ext>
            </a:extLst>
          </p:cNvPr>
          <p:cNvSpPr txBox="1"/>
          <p:nvPr/>
        </p:nvSpPr>
        <p:spPr>
          <a:xfrm>
            <a:off x="474789" y="2066974"/>
            <a:ext cx="13058675" cy="8633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200"/>
              </a:spcBef>
              <a:spcAft>
                <a:spcPts val="0"/>
              </a:spcAft>
            </a:pPr>
            <a:r>
              <a:rPr lang="en-US" sz="3000" b="1">
                <a:effectLst/>
                <a:latin typeface="Montserrat Light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Legislative and Budget Processes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US" sz="2000">
                <a:effectLst/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Two-year legislative cycle, but active months are January to September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en-US" sz="2000"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Governmental Affairs staff will bring forth bills with corresponding positions at a future meeting</a:t>
            </a:r>
            <a:endParaRPr lang="en-US" sz="2000">
              <a:effectLst/>
              <a:latin typeface="Montserrat Light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US" sz="200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Budget process – January to May, with final budget approved in June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US" sz="200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First 5 CA engagement and involvement</a:t>
            </a:r>
          </a:p>
          <a:p>
            <a:pPr marL="742950" marR="0" lvl="1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Governmental Affairs staff meets with Governor’s Office, Department of Finance, legislative members and staff to learn and discuss budget, policy, and regulator proposals</a:t>
            </a:r>
          </a:p>
          <a:p>
            <a:pPr marL="1143000" marR="0" lvl="2" indent="-2286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Provide relevant information at Public Policy Advisory Committee meetings</a:t>
            </a:r>
          </a:p>
          <a:p>
            <a:pPr marL="742950" marR="0" lvl="1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After Public Policy Advisory Committee has reviewed and provided guidance on public policy proposals, Governmental Affairs staff will submit position letters, attend hearings, testify, and participate in coalition efforts.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b="1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Regulatory Process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US" sz="200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Year-round process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US" sz="200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First 5 engagement and involvement</a:t>
            </a:r>
          </a:p>
          <a:p>
            <a:pPr marL="742950" marR="0" lvl="1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Governmental Affairs staff will attend and participate in state agency stakeholder and implementation working groups, as well as provide written response to regulatory changes to the appropriate agencies.</a:t>
            </a:r>
          </a:p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en-US" sz="200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ffectLst/>
                <a:latin typeface="Montserrat Light" panose="00000400000000000000" pitchFamily="2" charset="0"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14159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716000" cy="1714500"/>
          </a:xfrm>
          <a:prstGeom prst="rect">
            <a:avLst/>
          </a:prstGeom>
          <a:solidFill>
            <a:srgbClr val="0066B4"/>
          </a:solidFill>
        </p:spPr>
      </p:sp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568578" y="513984"/>
            <a:ext cx="12578844" cy="7442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4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rPr>
              <a:t>First 5 California Policy Positions </a:t>
            </a:r>
          </a:p>
        </p:txBody>
      </p:sp>
      <p:pic>
        <p:nvPicPr>
          <p:cNvPr id="7" name="Picture 6" descr="First 5 California Logo">
            <a:extLst>
              <a:ext uri="{FF2B5EF4-FFF2-40B4-BE49-F238E27FC236}">
                <a16:creationId xmlns:a16="http://schemas.microsoft.com/office/drawing/2014/main" id="{048C370E-4A09-1840-AA7A-C48487225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800" y="8940877"/>
            <a:ext cx="3322664" cy="1552647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0D90C09-BD55-C36D-EF62-4DF24B09C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635873"/>
              </p:ext>
            </p:extLst>
          </p:nvPr>
        </p:nvGraphicFramePr>
        <p:xfrm>
          <a:off x="568578" y="2394983"/>
          <a:ext cx="12578844" cy="634871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08973">
                  <a:extLst>
                    <a:ext uri="{9D8B030D-6E8A-4147-A177-3AD203B41FA5}">
                      <a16:colId xmlns:a16="http://schemas.microsoft.com/office/drawing/2014/main" val="1231063194"/>
                    </a:ext>
                  </a:extLst>
                </a:gridCol>
                <a:gridCol w="8569871">
                  <a:extLst>
                    <a:ext uri="{9D8B030D-6E8A-4147-A177-3AD203B41FA5}">
                      <a16:colId xmlns:a16="http://schemas.microsoft.com/office/drawing/2014/main" val="3720769943"/>
                    </a:ext>
                  </a:extLst>
                </a:gridCol>
              </a:tblGrid>
              <a:tr h="1147300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Montserrat Light" panose="00000400000000000000" pitchFamily="2" charset="0"/>
                      </a:endParaRPr>
                    </a:p>
                    <a:p>
                      <a:pPr algn="ctr"/>
                      <a:r>
                        <a:rPr lang="en-US" sz="2000">
                          <a:latin typeface="Montserrat Light" panose="00000400000000000000" pitchFamily="2" charset="0"/>
                        </a:rPr>
                        <a:t>Bill Position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Montserrat Light" panose="00000400000000000000" pitchFamily="2" charset="0"/>
                      </a:endParaRPr>
                    </a:p>
                    <a:p>
                      <a:pPr algn="ctr"/>
                      <a:r>
                        <a:rPr lang="en-US" sz="2000">
                          <a:latin typeface="Montserrat Light" panose="00000400000000000000" pitchFamily="2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568471"/>
                  </a:ext>
                </a:extLst>
              </a:tr>
              <a:tr h="1677432">
                <a:tc>
                  <a:txBody>
                    <a:bodyPr/>
                    <a:lstStyle/>
                    <a:p>
                      <a:r>
                        <a:rPr lang="en-US" sz="2000">
                          <a:latin typeface="Montserrat Light" panose="00000400000000000000" pitchFamily="2" charset="0"/>
                        </a:rPr>
                        <a:t>Sponsor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Montserrat Light" panose="00000400000000000000" pitchFamily="2" charset="0"/>
                        </a:rPr>
                        <a:t>Develop legislative, budget, and/or regulatory proposal, background information, and secure author; actively advocate for the passage of the proposal as a top priority as it aligns with First 5’s Young Children Policy Agendas, Mission Statement, North Star, and Audacious Goal. Actively advocate for the passage of the proposal.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495148"/>
                  </a:ext>
                </a:extLst>
              </a:tr>
              <a:tr h="1677432">
                <a:tc>
                  <a:txBody>
                    <a:bodyPr/>
                    <a:lstStyle/>
                    <a:p>
                      <a:r>
                        <a:rPr lang="en-US" sz="2000">
                          <a:latin typeface="Montserrat Light" panose="00000400000000000000" pitchFamily="2" charset="0"/>
                        </a:rPr>
                        <a:t>Co-Sponsor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Montserrat Light" panose="00000400000000000000" pitchFamily="2" charset="0"/>
                        </a:rPr>
                        <a:t>Work cooperatively with one or more organizations to develop legislative, budget, and/or regulatory proposal, background information, and secure author as the proposal aligns with First 5 California’s Young Children Policy Agendas, Mission Statement, North Star, and Audacious Goal. Actively advocate for the passage of the proposal.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629225"/>
                  </a:ext>
                </a:extLst>
              </a:tr>
              <a:tr h="1360935">
                <a:tc>
                  <a:txBody>
                    <a:bodyPr/>
                    <a:lstStyle/>
                    <a:p>
                      <a:r>
                        <a:rPr lang="en-US" sz="2000">
                          <a:latin typeface="Montserrat Light" panose="00000400000000000000" pitchFamily="2" charset="0"/>
                        </a:rPr>
                        <a:t>Support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Montserrat Light" panose="00000400000000000000" pitchFamily="2" charset="0"/>
                        </a:rPr>
                        <a:t>Actively pursue and advocate for passage of a policy proposal as it aligns with First 5 California’s Young Children Policy Agendas, Mission Statement, North Star, and Audacious Goal. Actively advocate for the passage of the proposal.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769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196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716000" cy="1714500"/>
          </a:xfrm>
          <a:prstGeom prst="rect">
            <a:avLst/>
          </a:prstGeom>
          <a:solidFill>
            <a:srgbClr val="0066B4"/>
          </a:solidFill>
        </p:spPr>
      </p:sp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568578" y="513984"/>
            <a:ext cx="12578844" cy="7442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4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rPr>
              <a:t>First 5 California Policy Positions </a:t>
            </a:r>
          </a:p>
        </p:txBody>
      </p:sp>
      <p:pic>
        <p:nvPicPr>
          <p:cNvPr id="7" name="Picture 6" descr="First 5 California Logo">
            <a:extLst>
              <a:ext uri="{FF2B5EF4-FFF2-40B4-BE49-F238E27FC236}">
                <a16:creationId xmlns:a16="http://schemas.microsoft.com/office/drawing/2014/main" id="{048C370E-4A09-1840-AA7A-C48487225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800" y="8940877"/>
            <a:ext cx="3322664" cy="1552647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0D90C09-BD55-C36D-EF62-4DF24B09C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15983"/>
              </p:ext>
            </p:extLst>
          </p:nvPr>
        </p:nvGraphicFramePr>
        <p:xfrm>
          <a:off x="568578" y="2396139"/>
          <a:ext cx="12578844" cy="611760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08973">
                  <a:extLst>
                    <a:ext uri="{9D8B030D-6E8A-4147-A177-3AD203B41FA5}">
                      <a16:colId xmlns:a16="http://schemas.microsoft.com/office/drawing/2014/main" val="1231063194"/>
                    </a:ext>
                  </a:extLst>
                </a:gridCol>
                <a:gridCol w="8569871">
                  <a:extLst>
                    <a:ext uri="{9D8B030D-6E8A-4147-A177-3AD203B41FA5}">
                      <a16:colId xmlns:a16="http://schemas.microsoft.com/office/drawing/2014/main" val="3720769943"/>
                    </a:ext>
                  </a:extLst>
                </a:gridCol>
              </a:tblGrid>
              <a:tr h="1147300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Montserrat Light" panose="00000400000000000000" pitchFamily="2" charset="0"/>
                      </a:endParaRPr>
                    </a:p>
                    <a:p>
                      <a:pPr algn="ctr"/>
                      <a:r>
                        <a:rPr lang="en-US" sz="2000">
                          <a:latin typeface="Montserrat Light" panose="00000400000000000000" pitchFamily="2" charset="0"/>
                        </a:rPr>
                        <a:t>Bill Position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Montserrat Light" panose="00000400000000000000" pitchFamily="2" charset="0"/>
                      </a:endParaRPr>
                    </a:p>
                    <a:p>
                      <a:pPr algn="ctr"/>
                      <a:r>
                        <a:rPr lang="en-US" sz="2000">
                          <a:latin typeface="Montserrat Light" panose="00000400000000000000" pitchFamily="2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568471"/>
                  </a:ext>
                </a:extLst>
              </a:tr>
              <a:tr h="1677432">
                <a:tc>
                  <a:txBody>
                    <a:bodyPr/>
                    <a:lstStyle/>
                    <a:p>
                      <a:r>
                        <a:rPr lang="en-US" sz="2000">
                          <a:latin typeface="Montserrat Light" panose="00000400000000000000" pitchFamily="2" charset="0"/>
                        </a:rPr>
                        <a:t>Support if Amended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Montserrat Light" panose="00000400000000000000" pitchFamily="2" charset="0"/>
                        </a:rPr>
                        <a:t>Support only if appropriate amendments are adopted in a legislative, budget, and/or regulatory proposal, to ensure alignment of First 5 California’s Young Children Policy Agendas, Mission Statement, North Star, and Audacious Goal.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495148"/>
                  </a:ext>
                </a:extLst>
              </a:tr>
              <a:tr h="1677432">
                <a:tc>
                  <a:txBody>
                    <a:bodyPr/>
                    <a:lstStyle/>
                    <a:p>
                      <a:r>
                        <a:rPr lang="en-US" sz="2000">
                          <a:latin typeface="Montserrat Light" panose="00000400000000000000" pitchFamily="2" charset="0"/>
                        </a:rPr>
                        <a:t>Oppose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Montserrat Light" panose="00000400000000000000" pitchFamily="2" charset="0"/>
                        </a:rPr>
                        <a:t>Actively pursue and advocate for the defeat of a legislative, budget, and/or regulatory proposal as it does not align with First 5 California’s Young Children Policy Agendas, Mission Statement, North Star, and Audacious Goal.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629225"/>
                  </a:ext>
                </a:extLst>
              </a:tr>
              <a:tr h="1360935">
                <a:tc>
                  <a:txBody>
                    <a:bodyPr/>
                    <a:lstStyle/>
                    <a:p>
                      <a:r>
                        <a:rPr lang="en-US" sz="2000">
                          <a:latin typeface="Montserrat Light" panose="00000400000000000000" pitchFamily="2" charset="0"/>
                        </a:rPr>
                        <a:t>Oppose Unless Amended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Montserrat Light" panose="00000400000000000000" pitchFamily="2" charset="0"/>
                        </a:rPr>
                        <a:t>Actively pursue and advocate for defeat of a legislative, budget, and/or regulatory proposal if it is not amended to address concerns as it does not align with First 5 California’s Young Children Policy Agendas, Mission Statement, North Star, and Audacious Goal.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769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239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716000" cy="1714500"/>
          </a:xfrm>
          <a:prstGeom prst="rect">
            <a:avLst/>
          </a:prstGeom>
          <a:solidFill>
            <a:srgbClr val="0066B4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568578" y="513984"/>
            <a:ext cx="12578844" cy="7442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4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rPr>
              <a:t>First 5 California Policy Positions </a:t>
            </a:r>
          </a:p>
        </p:txBody>
      </p:sp>
      <p:pic>
        <p:nvPicPr>
          <p:cNvPr id="7" name="Picture 6" descr="First 5 California Logo">
            <a:extLst>
              <a:ext uri="{FF2B5EF4-FFF2-40B4-BE49-F238E27FC236}">
                <a16:creationId xmlns:a16="http://schemas.microsoft.com/office/drawing/2014/main" id="{048C370E-4A09-1840-AA7A-C48487225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800" y="8940877"/>
            <a:ext cx="3322664" cy="1552647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0D90C09-BD55-C36D-EF62-4DF24B09C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049191"/>
              </p:ext>
            </p:extLst>
          </p:nvPr>
        </p:nvGraphicFramePr>
        <p:xfrm>
          <a:off x="568578" y="2095500"/>
          <a:ext cx="12578844" cy="416714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08973">
                  <a:extLst>
                    <a:ext uri="{9D8B030D-6E8A-4147-A177-3AD203B41FA5}">
                      <a16:colId xmlns:a16="http://schemas.microsoft.com/office/drawing/2014/main" val="1231063194"/>
                    </a:ext>
                  </a:extLst>
                </a:gridCol>
                <a:gridCol w="8569871">
                  <a:extLst>
                    <a:ext uri="{9D8B030D-6E8A-4147-A177-3AD203B41FA5}">
                      <a16:colId xmlns:a16="http://schemas.microsoft.com/office/drawing/2014/main" val="3720769943"/>
                    </a:ext>
                  </a:extLst>
                </a:gridCol>
              </a:tblGrid>
              <a:tr h="1241062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Montserrat Light" panose="00000400000000000000" pitchFamily="2" charset="0"/>
                      </a:endParaRPr>
                    </a:p>
                    <a:p>
                      <a:pPr algn="ctr"/>
                      <a:r>
                        <a:rPr lang="en-US" sz="2000">
                          <a:latin typeface="Montserrat Light" panose="00000400000000000000" pitchFamily="2" charset="0"/>
                        </a:rPr>
                        <a:t>Bill Position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Montserrat Light" panose="00000400000000000000" pitchFamily="2" charset="0"/>
                      </a:endParaRPr>
                    </a:p>
                    <a:p>
                      <a:pPr algn="ctr"/>
                      <a:r>
                        <a:rPr lang="en-US" sz="2000">
                          <a:latin typeface="Montserrat Light" panose="00000400000000000000" pitchFamily="2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568471"/>
                  </a:ext>
                </a:extLst>
              </a:tr>
              <a:tr h="1472157">
                <a:tc>
                  <a:txBody>
                    <a:bodyPr/>
                    <a:lstStyle/>
                    <a:p>
                      <a:r>
                        <a:rPr lang="en-US" sz="2000">
                          <a:latin typeface="Montserrat Light" panose="00000400000000000000" pitchFamily="2" charset="0"/>
                        </a:rPr>
                        <a:t>Monitor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Montserrat Light" panose="00000400000000000000" pitchFamily="2" charset="0"/>
                        </a:rPr>
                        <a:t>Track a legislative, budget, and/or regulatory proposal  and any amendments to determine impact as the bill progresses through the legislative process. Should major changes occur that requires a formal position, bill will be reviewed by the Public Policy Advisory Committee and Executive Director.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769264"/>
                  </a:ext>
                </a:extLst>
              </a:tr>
              <a:tr h="1241062">
                <a:tc>
                  <a:txBody>
                    <a:bodyPr/>
                    <a:lstStyle/>
                    <a:p>
                      <a:r>
                        <a:rPr lang="en-US" sz="2000">
                          <a:latin typeface="Montserrat Light" panose="00000400000000000000" pitchFamily="2" charset="0"/>
                        </a:rPr>
                        <a:t>Neutral/No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Montserrat Light" panose="00000400000000000000" pitchFamily="2" charset="0"/>
                        </a:rPr>
                        <a:t>Staff notes the existence of a legislative, budget, and/or regulatory proposal, but First 5 California does not have a policy position on the topic, and no action is taken unless amendments change the status of the bill.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019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49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716000" cy="1714500"/>
          </a:xfrm>
          <a:prstGeom prst="rect">
            <a:avLst/>
          </a:prstGeom>
          <a:solidFill>
            <a:srgbClr val="0066B4"/>
          </a:solidFill>
        </p:spPr>
      </p:sp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568578" y="513984"/>
            <a:ext cx="12578844" cy="7442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4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rPr>
              <a:t>Levels of Priority Proposals</a:t>
            </a:r>
          </a:p>
        </p:txBody>
      </p:sp>
      <p:pic>
        <p:nvPicPr>
          <p:cNvPr id="7" name="Picture 6" descr="First 5 California Logo">
            <a:extLst>
              <a:ext uri="{FF2B5EF4-FFF2-40B4-BE49-F238E27FC236}">
                <a16:creationId xmlns:a16="http://schemas.microsoft.com/office/drawing/2014/main" id="{048C370E-4A09-1840-AA7A-C48487225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800" y="8940877"/>
            <a:ext cx="3322664" cy="1552647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0D90C09-BD55-C36D-EF62-4DF24B09C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507699"/>
              </p:ext>
            </p:extLst>
          </p:nvPr>
        </p:nvGraphicFramePr>
        <p:xfrm>
          <a:off x="568578" y="2095500"/>
          <a:ext cx="12578844" cy="580081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08973">
                  <a:extLst>
                    <a:ext uri="{9D8B030D-6E8A-4147-A177-3AD203B41FA5}">
                      <a16:colId xmlns:a16="http://schemas.microsoft.com/office/drawing/2014/main" val="1231063194"/>
                    </a:ext>
                  </a:extLst>
                </a:gridCol>
                <a:gridCol w="8569871">
                  <a:extLst>
                    <a:ext uri="{9D8B030D-6E8A-4147-A177-3AD203B41FA5}">
                      <a16:colId xmlns:a16="http://schemas.microsoft.com/office/drawing/2014/main" val="3720769943"/>
                    </a:ext>
                  </a:extLst>
                </a:gridCol>
              </a:tblGrid>
              <a:tr h="1241062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Montserrat Light" panose="00000400000000000000" pitchFamily="2" charset="0"/>
                      </a:endParaRPr>
                    </a:p>
                    <a:p>
                      <a:pPr algn="ctr"/>
                      <a:r>
                        <a:rPr lang="en-US" sz="2000">
                          <a:latin typeface="Montserrat Light" panose="00000400000000000000" pitchFamily="2" charset="0"/>
                        </a:rPr>
                        <a:t>Bill Position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Montserrat Light" panose="00000400000000000000" pitchFamily="2" charset="0"/>
                      </a:endParaRPr>
                    </a:p>
                    <a:p>
                      <a:pPr algn="ctr"/>
                      <a:r>
                        <a:rPr lang="en-US" sz="2000">
                          <a:latin typeface="Montserrat Light" panose="00000400000000000000" pitchFamily="2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568471"/>
                  </a:ext>
                </a:extLst>
              </a:tr>
              <a:tr h="1241062">
                <a:tc>
                  <a:txBody>
                    <a:bodyPr/>
                    <a:lstStyle/>
                    <a:p>
                      <a:r>
                        <a:rPr lang="en-US" sz="2000">
                          <a:latin typeface="Montserrat Light" panose="00000400000000000000" pitchFamily="2" charset="0"/>
                        </a:rPr>
                        <a:t>Level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Montserrat Light" panose="00000400000000000000" pitchFamily="2" charset="0"/>
                        </a:rPr>
                        <a:t>Sponsor Public Policy Proposal: Align with First 5 California’s Young Children Policy Agendas, Mission Statement, North Star, and Audacious Goal. Draft language/amendments; organize partners/meetings; provide testimony/presentations; participate in outreach for support; submit letters/statements of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495148"/>
                  </a:ext>
                </a:extLst>
              </a:tr>
              <a:tr h="1472157">
                <a:tc>
                  <a:txBody>
                    <a:bodyPr/>
                    <a:lstStyle/>
                    <a:p>
                      <a:r>
                        <a:rPr lang="en-US" sz="2000">
                          <a:latin typeface="Montserrat Light" panose="00000400000000000000" pitchFamily="2" charset="0"/>
                        </a:rPr>
                        <a:t>Level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Montserrat Light" panose="00000400000000000000" pitchFamily="2" charset="0"/>
                        </a:rPr>
                        <a:t>Priority Public Policy Proposal: Align with First 5 California’s Young Children Policy Agendas, Mission Statement, North Star, and Audacious Goal. Provide support; submit letters/statements of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629225"/>
                  </a:ext>
                </a:extLst>
              </a:tr>
              <a:tr h="1472157">
                <a:tc>
                  <a:txBody>
                    <a:bodyPr/>
                    <a:lstStyle/>
                    <a:p>
                      <a:r>
                        <a:rPr lang="en-US" sz="2000">
                          <a:latin typeface="Montserrat Light" panose="00000400000000000000" pitchFamily="2" charset="0"/>
                        </a:rPr>
                        <a:t>Level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Montserrat Light" panose="00000400000000000000" pitchFamily="2" charset="0"/>
                        </a:rPr>
                        <a:t>Public Policy Proposal expressly consistent with First 5 California’s Young Children Policy Agendas, Mission Statement, North Star, and Audacious Goal: Submit letters/statements of support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769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234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89F7A8-CA84-4C28-5056-CDD029400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190" y="1714500"/>
            <a:ext cx="8237619" cy="6608711"/>
          </a:xfrm>
          <a:prstGeom prst="rect">
            <a:avLst/>
          </a:prstGeom>
        </p:spPr>
      </p:pic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716000" cy="1714500"/>
          </a:xfrm>
          <a:prstGeom prst="rect">
            <a:avLst/>
          </a:prstGeom>
          <a:solidFill>
            <a:srgbClr val="0066B4"/>
          </a:solidFill>
        </p:spPr>
      </p:sp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568578" y="513984"/>
            <a:ext cx="12578844" cy="7442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4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rPr>
              <a:t>Policy Priorities</a:t>
            </a:r>
          </a:p>
        </p:txBody>
      </p:sp>
      <p:pic>
        <p:nvPicPr>
          <p:cNvPr id="7" name="Picture 6" descr="First 5 California Logo">
            <a:extLst>
              <a:ext uri="{FF2B5EF4-FFF2-40B4-BE49-F238E27FC236}">
                <a16:creationId xmlns:a16="http://schemas.microsoft.com/office/drawing/2014/main" id="{048C370E-4A09-1840-AA7A-C48487225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800" y="8940877"/>
            <a:ext cx="3322664" cy="15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17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716000" cy="1714500"/>
          </a:xfrm>
          <a:prstGeom prst="rect">
            <a:avLst/>
          </a:prstGeom>
          <a:solidFill>
            <a:srgbClr val="0066B4"/>
          </a:solidFill>
        </p:spPr>
      </p:sp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568578" y="485128"/>
            <a:ext cx="12578844" cy="7442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4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rPr>
              <a:t>F5CA’s Governmental Affairs Coalitions </a:t>
            </a:r>
          </a:p>
        </p:txBody>
      </p:sp>
      <p:pic>
        <p:nvPicPr>
          <p:cNvPr id="7" name="Picture 6" descr="First 5 California Logo">
            <a:extLst>
              <a:ext uri="{FF2B5EF4-FFF2-40B4-BE49-F238E27FC236}">
                <a16:creationId xmlns:a16="http://schemas.microsoft.com/office/drawing/2014/main" id="{048C370E-4A09-1840-AA7A-C48487225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306" y="9313076"/>
            <a:ext cx="2526158" cy="11804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24EB1D-CD38-3905-4644-E1BB841E561D}"/>
              </a:ext>
            </a:extLst>
          </p:cNvPr>
          <p:cNvSpPr txBox="1"/>
          <p:nvPr/>
        </p:nvSpPr>
        <p:spPr>
          <a:xfrm>
            <a:off x="381000" y="2219622"/>
            <a:ext cx="12766422" cy="44935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>
                <a:latin typeface="Montserrat Light"/>
                <a:cs typeface="Arial"/>
              </a:rPr>
              <a:t>First 5 California is a member of the following coalitions, which take positions on budget items and legislation, as well as coordinate work with various organizations.</a:t>
            </a:r>
          </a:p>
          <a:p>
            <a:endParaRPr lang="en-US" sz="2200">
              <a:latin typeface="Montserrat Light" panose="00000400000000000000" pitchFamily="2" charset="0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>
                <a:latin typeface="Montserrat Light" panose="00000400000000000000" pitchFamily="2" charset="0"/>
                <a:cs typeface="Arial"/>
              </a:rPr>
              <a:t>Early Care and Education (ECE) Coalition</a:t>
            </a:r>
          </a:p>
          <a:p>
            <a:endParaRPr lang="en-US" sz="2200">
              <a:latin typeface="Montserrat Light" panose="00000400000000000000" pitchFamily="2" charset="0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>
                <a:latin typeface="Montserrat Light" panose="00000400000000000000" pitchFamily="2" charset="0"/>
                <a:cs typeface="Arial"/>
              </a:rPr>
              <a:t>California Earned Income Tax Credit (</a:t>
            </a:r>
            <a:r>
              <a:rPr lang="en-US" sz="2200" b="1" err="1">
                <a:latin typeface="Montserrat Light" panose="00000400000000000000" pitchFamily="2" charset="0"/>
                <a:cs typeface="Arial"/>
              </a:rPr>
              <a:t>CalEITC</a:t>
            </a:r>
            <a:r>
              <a:rPr lang="en-US" sz="2200" b="1">
                <a:latin typeface="Montserrat Light" panose="00000400000000000000" pitchFamily="2" charset="0"/>
                <a:cs typeface="Arial"/>
              </a:rPr>
              <a:t>) Coalition</a:t>
            </a:r>
          </a:p>
          <a:p>
            <a:endParaRPr lang="en-US" sz="2200" b="1">
              <a:latin typeface="Montserrat Light" panose="00000400000000000000" pitchFamily="2" charset="0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>
                <a:latin typeface="Montserrat Light" panose="00000400000000000000" pitchFamily="2" charset="0"/>
                <a:cs typeface="Arial"/>
              </a:rPr>
              <a:t>California Work and Family (CA WFC) Coalition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>
                <a:latin typeface="Montserrat Light" panose="00000400000000000000" pitchFamily="2" charset="0"/>
                <a:cs typeface="Arial"/>
              </a:rPr>
              <a:t>Related to contract work with Legal Aid at Work regarding Paid Family Leave policies</a:t>
            </a:r>
          </a:p>
          <a:p>
            <a:pPr lvl="1"/>
            <a:endParaRPr lang="en-US" sz="2200" b="1">
              <a:latin typeface="Montserrat Light" panose="00000400000000000000" pitchFamily="2" charset="0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>
                <a:latin typeface="Montserrat Light"/>
                <a:cs typeface="Arial"/>
              </a:rPr>
              <a:t>Stronger CA Coalition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>
              <a:latin typeface="Montserrat Light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>
              <a:latin typeface="Montserrat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1204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ild looking up at title&#10;&#10;">
            <a:extLst>
              <a:ext uri="{FF2B5EF4-FFF2-40B4-BE49-F238E27FC236}">
                <a16:creationId xmlns:a16="http://schemas.microsoft.com/office/drawing/2014/main" id="{73333524-B106-4544-C695-5B3C91CF7E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716000" cy="10287000"/>
          </a:xfrm>
          <a:prstGeom prst="rect">
            <a:avLst/>
          </a:prstGeom>
        </p:spPr>
      </p:pic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3962308" y="578979"/>
            <a:ext cx="5791384" cy="8463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6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47" normalizeH="0" baseline="0" noProof="0" dirty="0">
                <a:ln>
                  <a:noFill/>
                </a:ln>
                <a:solidFill>
                  <a:srgbClr val="009F4B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rPr>
              <a:t>Questions?</a:t>
            </a:r>
          </a:p>
        </p:txBody>
      </p:sp>
      <p:pic>
        <p:nvPicPr>
          <p:cNvPr id="5" name="Picture 4" descr="First 5 California Logo">
            <a:extLst>
              <a:ext uri="{FF2B5EF4-FFF2-40B4-BE49-F238E27FC236}">
                <a16:creationId xmlns:a16="http://schemas.microsoft.com/office/drawing/2014/main" id="{D1CA4469-F9F0-BC40-903B-05EFA7264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7810500"/>
            <a:ext cx="5913464" cy="276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77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rst 5 California template" id="{84C67B26-C72C-5C4E-B835-BFAAB6619550}" vid="{24CDDDDE-0660-1D4A-B48D-85B8CC712A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FD50D030701542A846A7F70315E29B" ma:contentTypeVersion="14" ma:contentTypeDescription="Create a new document." ma:contentTypeScope="" ma:versionID="d28285b9831ca5b68d810bbf9bc1b58a">
  <xsd:schema xmlns:xsd="http://www.w3.org/2001/XMLSchema" xmlns:xs="http://www.w3.org/2001/XMLSchema" xmlns:p="http://schemas.microsoft.com/office/2006/metadata/properties" xmlns:ns2="8dce8da1-8f8e-471e-a9dd-2f8c3534ca7a" xmlns:ns3="bdd22a21-9f73-40c2-b65d-30dadbb186a2" targetNamespace="http://schemas.microsoft.com/office/2006/metadata/properties" ma:root="true" ma:fieldsID="5fc4f541d52c0fc442cc7592e5625043" ns2:_="" ns3:_="">
    <xsd:import namespace="8dce8da1-8f8e-471e-a9dd-2f8c3534ca7a"/>
    <xsd:import namespace="bdd22a21-9f73-40c2-b65d-30dadbb186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e8da1-8f8e-471e-a9dd-2f8c3534ca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fd5f8db-e17a-4bea-bc8b-1b97b4869a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d22a21-9f73-40c2-b65d-30dadbb186a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b1d3cab-a2ab-4ee5-b5d7-70e871d3b476}" ma:internalName="TaxCatchAll" ma:showField="CatchAllData" ma:web="bdd22a21-9f73-40c2-b65d-30dadbb186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ce8da1-8f8e-471e-a9dd-2f8c3534ca7a">
      <Terms xmlns="http://schemas.microsoft.com/office/infopath/2007/PartnerControls"/>
    </lcf76f155ced4ddcb4097134ff3c332f>
    <TaxCatchAll xmlns="bdd22a21-9f73-40c2-b65d-30dadbb186a2" xsi:nil="true"/>
    <SharedWithUsers xmlns="bdd22a21-9f73-40c2-b65d-30dadbb186a2">
      <UserInfo>
        <DisplayName>Sara Bachez</DisplayName>
        <AccountId>392</AccountId>
        <AccountType/>
      </UserInfo>
      <UserInfo>
        <DisplayName>Suzy Costa Darrow</DisplayName>
        <AccountId>587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094F2E0-F658-4585-ACFC-89427DE988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ce8da1-8f8e-471e-a9dd-2f8c3534ca7a"/>
    <ds:schemaRef ds:uri="bdd22a21-9f73-40c2-b65d-30dadbb186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D7BC74-2C29-463D-BBDB-748F45C8C0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B50DDB-6226-4632-9364-C507EC9F13CE}">
  <ds:schemaRefs>
    <ds:schemaRef ds:uri="07b6debf-b543-4f5b-8a9b-27f1a92ae025"/>
    <ds:schemaRef ds:uri="7a215520-8952-4306-8662-a6518238e24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8dce8da1-8f8e-471e-a9dd-2f8c3534ca7a"/>
    <ds:schemaRef ds:uri="bdd22a21-9f73-40c2-b65d-30dadbb186a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13</TotalTime>
  <Words>821</Words>
  <Application>Microsoft Office PowerPoint</Application>
  <PresentationFormat>Custom</PresentationFormat>
  <Paragraphs>89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Wingdings</vt:lpstr>
      <vt:lpstr>Arial</vt:lpstr>
      <vt:lpstr>Courier New</vt:lpstr>
      <vt:lpstr>Montserrat Light</vt:lpstr>
      <vt:lpstr>Montserrat Classic Bold</vt:lpstr>
      <vt:lpstr>Office Theme</vt:lpstr>
      <vt:lpstr>Public Policy Advisory Committee (PPAC)</vt:lpstr>
      <vt:lpstr>California's Public Policy Processes</vt:lpstr>
      <vt:lpstr>First 5 California Policy Positions </vt:lpstr>
      <vt:lpstr>First 5 California Policy Positions </vt:lpstr>
      <vt:lpstr>First 5 California Policy Positions </vt:lpstr>
      <vt:lpstr>Levels of Priority Proposals</vt:lpstr>
      <vt:lpstr>Policy Priorities</vt:lpstr>
      <vt:lpstr>F5CA’s Governmental Affairs Coalitions </vt:lpstr>
      <vt:lpstr>Questions?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Jennaya Ramirez</dc:creator>
  <cp:lastModifiedBy>Lisa Moreau</cp:lastModifiedBy>
  <cp:revision>2</cp:revision>
  <cp:lastPrinted>2023-07-25T20:52:02Z</cp:lastPrinted>
  <dcterms:created xsi:type="dcterms:W3CDTF">2023-03-27T17:31:18Z</dcterms:created>
  <dcterms:modified xsi:type="dcterms:W3CDTF">2023-08-08T23:31:33Z</dcterms:modified>
  <dc:identifier>DAEVGxZ5YFw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0x0101000FFD50D030701542A846A7F70315E29B</vt:lpwstr>
  </property>
</Properties>
</file>